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82" r:id="rId8"/>
    <p:sldId id="278" r:id="rId9"/>
    <p:sldId id="262" r:id="rId10"/>
    <p:sldId id="281" r:id="rId11"/>
    <p:sldId id="261" r:id="rId12"/>
    <p:sldId id="263" r:id="rId13"/>
    <p:sldId id="269" r:id="rId14"/>
    <p:sldId id="267" r:id="rId15"/>
    <p:sldId id="270" r:id="rId16"/>
    <p:sldId id="268" r:id="rId17"/>
    <p:sldId id="264" r:id="rId18"/>
    <p:sldId id="279" r:id="rId19"/>
    <p:sldId id="283" r:id="rId20"/>
    <p:sldId id="280" r:id="rId21"/>
    <p:sldId id="275" r:id="rId22"/>
    <p:sldId id="266" r:id="rId23"/>
    <p:sldId id="272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689318"/>
            <a:ext cx="8915399" cy="2546251"/>
          </a:xfrm>
        </p:spPr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Vezetői beszámoló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accent1">
                    <a:lumMod val="75000"/>
                  </a:schemeClr>
                </a:solidFill>
              </a:rPr>
              <a:t>Pós Judit 2012-2017</a:t>
            </a:r>
            <a:endParaRPr lang="hu-H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461846" y="1209822"/>
          <a:ext cx="8271803" cy="4429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iagram" r:id="rId3" imgW="5913217" imgH="3086097" progId="MSGraph.Chart.8">
                  <p:embed/>
                </p:oleObj>
              </mc:Choice>
              <mc:Fallback>
                <p:oleObj name="Diagram" r:id="rId3" imgW="5913217" imgH="3086097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846" y="1209822"/>
                        <a:ext cx="8271803" cy="44295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Intézményi dokumentumok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Pedagógiai Program</a:t>
            </a:r>
          </a:p>
          <a:p>
            <a:r>
              <a:rPr lang="hu-HU" b="1" dirty="0" smtClean="0"/>
              <a:t>Szervezeti és Működési Szabályzat – Mellékletei</a:t>
            </a:r>
          </a:p>
          <a:p>
            <a:r>
              <a:rPr lang="hu-HU" b="1" dirty="0" smtClean="0"/>
              <a:t>Gazdálkodással összefüggő szabályzatok</a:t>
            </a:r>
          </a:p>
          <a:p>
            <a:r>
              <a:rPr lang="hu-HU" b="1" dirty="0" smtClean="0"/>
              <a:t>Házirend</a:t>
            </a:r>
          </a:p>
          <a:p>
            <a:r>
              <a:rPr lang="hu-HU" b="1" dirty="0" smtClean="0"/>
              <a:t>Továbbképzési Program</a:t>
            </a:r>
          </a:p>
          <a:p>
            <a:r>
              <a:rPr lang="hu-HU" b="1" dirty="0" smtClean="0"/>
              <a:t>Beiskolázási terv</a:t>
            </a:r>
          </a:p>
          <a:p>
            <a:r>
              <a:rPr lang="hu-HU" b="1" dirty="0" smtClean="0"/>
              <a:t>Munkatervek</a:t>
            </a:r>
          </a:p>
          <a:p>
            <a:r>
              <a:rPr lang="hu-HU" b="1" dirty="0" smtClean="0"/>
              <a:t>Beszámolók</a:t>
            </a:r>
          </a:p>
          <a:p>
            <a:r>
              <a:rPr lang="hu-HU" b="1" dirty="0" smtClean="0"/>
              <a:t>Belső önértékelés – Teljesítmény értékelés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2793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Fejlesztési feladatok – rövid távú-                tervezett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429527"/>
              </p:ext>
            </p:extLst>
          </p:nvPr>
        </p:nvGraphicFramePr>
        <p:xfrm>
          <a:off x="2915680" y="2414015"/>
          <a:ext cx="8266176" cy="35600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45013"/>
                <a:gridCol w="1609092"/>
                <a:gridCol w="1699871"/>
                <a:gridCol w="1582392"/>
                <a:gridCol w="1829808"/>
              </a:tblGrid>
              <a:tr h="437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Ney</a:t>
                      </a:r>
                      <a:r>
                        <a:rPr lang="hu-HU" sz="1200" dirty="0">
                          <a:effectLst/>
                        </a:rPr>
                        <a:t> Ferenc 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Epreskert utcai 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Farkasvölgyi</a:t>
                      </a:r>
                      <a:r>
                        <a:rPr lang="hu-HU" sz="1200" dirty="0">
                          <a:effectLst/>
                        </a:rPr>
                        <a:t> 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Gyermekkert Tagóvoda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Zöld Liget 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Gazdasági Iroda kialakítása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Udvarosi munka megfelelő szervezése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Csoportszobák festése, ajtók </a:t>
                      </a: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mázolása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Udvarosi munka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Udvari lépcsők felújítása, homokozó gumi </a:t>
                      </a: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szegélyezése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Konyhai bejárat és folyosó balesetveszélyének megszüntetése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249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Comenius és TÁMOP pályázatok lezárása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Módszertani bemutatók megszervezése körzeten belül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Az úszás oktatás és úszótábor megszervezése.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Megyei Mesemondó Verseny lebonyolítása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Módszertani bemutatók megszervezése körzeten belül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32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Személyi feltételek biztosítása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Személyi feltételek biztosítása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Személyi feltételek biztosítása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Személyi feltételek biztosítása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Személyi feltételek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biztosítása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Fejlesztési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feladatok – rövid távú-               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megvalósult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266177" cy="3777622"/>
          </a:xfrm>
        </p:spPr>
        <p:txBody>
          <a:bodyPr/>
          <a:lstStyle/>
          <a:p>
            <a:endParaRPr lang="hu-H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41272"/>
              </p:ext>
            </p:extLst>
          </p:nvPr>
        </p:nvGraphicFramePr>
        <p:xfrm>
          <a:off x="2589213" y="2133600"/>
          <a:ext cx="8266176" cy="36164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45013"/>
                <a:gridCol w="1609092"/>
                <a:gridCol w="1699871"/>
                <a:gridCol w="1582392"/>
                <a:gridCol w="1829808"/>
              </a:tblGrid>
              <a:tr h="437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Ney</a:t>
                      </a:r>
                      <a:r>
                        <a:rPr lang="hu-HU" sz="1200" dirty="0">
                          <a:effectLst/>
                        </a:rPr>
                        <a:t> Ferenc 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Epreskert utcai 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Farkasvölgyi</a:t>
                      </a:r>
                      <a:r>
                        <a:rPr lang="hu-HU" sz="1200" dirty="0">
                          <a:effectLst/>
                        </a:rPr>
                        <a:t> 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Gyermekkert Tagóvoda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Zöld Liget 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Gazdasági Iroda kialakítása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Udvarosi munka </a:t>
                      </a: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közcélú alkalmazásával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Csoportszobák festése, ajtók </a:t>
                      </a: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mázolása </a:t>
                      </a:r>
                      <a:r>
                        <a:rPr lang="hu-HU" sz="1200" b="1" dirty="0" smtClean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részben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Udvarosi munka közcélú alkalmazásával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Udvari lépcsők felújítása, homokozó gumi </a:t>
                      </a: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szegélyezése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Konyhai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folyosó és óvodai folyosó 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balesetveszélyének megszüntetése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249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Comenius és TÁMOP pályázatok lezárása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Módszertani bemutatók megszervezése körzeten </a:t>
                      </a: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belül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Az </a:t>
                      </a: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úszás oktatás és úszótábor megszervezése.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Megyei Mesemondó Verseny lebonyolítása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Módszertani bemutatók megszervezése körzeten belül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32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Személyi feltételek biztosítása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Személyi feltételek biztosítása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Személyi feltételek biztosítása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</a:rPr>
                        <a:t>Személyi feltételek biztosítása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Személyi feltételek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biztosítása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3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0225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Fejlesztési feladatok- közép távú- tervezett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631151"/>
              </p:ext>
            </p:extLst>
          </p:nvPr>
        </p:nvGraphicFramePr>
        <p:xfrm>
          <a:off x="2521973" y="1651820"/>
          <a:ext cx="7728156" cy="41082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37338"/>
                <a:gridCol w="1358751"/>
                <a:gridCol w="1786428"/>
                <a:gridCol w="1347935"/>
                <a:gridCol w="1497704"/>
              </a:tblGrid>
              <a:tr h="724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Ney</a:t>
                      </a:r>
                      <a:r>
                        <a:rPr lang="hu-HU" sz="1200" dirty="0">
                          <a:effectLst/>
                        </a:rPr>
                        <a:t> Ferenc 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Epreskert utcai 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Farkasvölgyi</a:t>
                      </a:r>
                      <a:r>
                        <a:rPr lang="hu-HU" sz="1200" dirty="0">
                          <a:effectLst/>
                        </a:rPr>
                        <a:t> 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Gyermekkert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Zöldliget </a:t>
                      </a:r>
                      <a:r>
                        <a:rPr lang="hu-HU" sz="1200" dirty="0">
                          <a:effectLst/>
                        </a:rPr>
                        <a:t>Tagóvoda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33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Terasz balesetveszélyes járólapjainak cseréje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Udvari játékok bővítése új kombinált mozgásfejlesztő játékkal.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Csoportszobák aljzatának javítása, linóleumcserék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Gyermekasztalok cseréje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Lambéria csere az öltözőben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A csoportszobák műanyag ablakainak beépítése.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Tornaszoba kialakítása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449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Tanárasszisztensek pályázatának benyújtása az angol oktatásra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Óvodai körzeti újság elkészítése.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Laptop beszerzése.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Tanárasszisztensek pályázatának benyújtása az angol oktatásra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Óvodai körzeti újság elkészítése.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Laptop beszerzése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Tanár asszisztensek pályázatának benyújtása angol oktatásra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271299" y="-36214"/>
            <a:ext cx="14463299" cy="493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62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Fejlesztési feladatok - közép távú- megvalósult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635770"/>
              </p:ext>
            </p:extLst>
          </p:nvPr>
        </p:nvGraphicFramePr>
        <p:xfrm>
          <a:off x="2096843" y="1926786"/>
          <a:ext cx="8031895" cy="4080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325122"/>
                <a:gridCol w="1786597"/>
                <a:gridCol w="1575583"/>
                <a:gridCol w="1561513"/>
              </a:tblGrid>
              <a:tr h="971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effectLst/>
                          <a:latin typeface="Century Gothic" pitchFamily="34" charset="0"/>
                          <a:ea typeface="Times New Roman" panose="02020603050405020304" pitchFamily="18" charset="0"/>
                        </a:rPr>
                        <a:t>Ney</a:t>
                      </a:r>
                      <a:r>
                        <a:rPr lang="hu-HU" sz="1200" dirty="0" smtClean="0">
                          <a:effectLst/>
                          <a:latin typeface="Century Gothic" pitchFamily="34" charset="0"/>
                          <a:ea typeface="Times New Roman" panose="02020603050405020304" pitchFamily="18" charset="0"/>
                        </a:rPr>
                        <a:t> Ferenc Óvoda</a:t>
                      </a:r>
                      <a:endParaRPr lang="hu-HU" sz="12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entury Gothic" pitchFamily="34" charset="0"/>
                        </a:rPr>
                        <a:t>Epreskert utcai Tagóvoda</a:t>
                      </a:r>
                      <a:endParaRPr lang="hu-H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effectLst/>
                          <a:latin typeface="Century Gothic" pitchFamily="34" charset="0"/>
                          <a:ea typeface="+mn-ea"/>
                        </a:rPr>
                        <a:t>Farkasvölgyi</a:t>
                      </a:r>
                      <a:r>
                        <a:rPr lang="hu-HU" sz="1200" baseline="0" dirty="0" smtClean="0">
                          <a:effectLst/>
                          <a:latin typeface="Century Gothic" pitchFamily="34" charset="0"/>
                          <a:ea typeface="+mn-ea"/>
                        </a:rPr>
                        <a:t> Tagóvoda</a:t>
                      </a:r>
                      <a:endParaRPr lang="hu-HU" sz="1200" dirty="0" smtClean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  <a:p>
                      <a:endParaRPr lang="hu-H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entury Gothic" pitchFamily="34" charset="0"/>
                        </a:rPr>
                        <a:t>Gyermekkert Tagóvoda</a:t>
                      </a:r>
                      <a:endParaRPr lang="hu-H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entury Gothic" pitchFamily="34" charset="0"/>
                        </a:rPr>
                        <a:t>Zöldliget</a:t>
                      </a:r>
                      <a:r>
                        <a:rPr lang="hu-HU" sz="1200" baseline="0" dirty="0" smtClean="0">
                          <a:latin typeface="Century Gothic" pitchFamily="34" charset="0"/>
                        </a:rPr>
                        <a:t> Tagóvoda</a:t>
                      </a:r>
                      <a:endParaRPr lang="hu-HU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1535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Terasz balesetveszélyes járólapjainak cseréje</a:t>
                      </a:r>
                      <a:endParaRPr lang="hu-HU" sz="12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hu-HU" sz="12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Udvari játékok bővítése új kombinált mozgásfejlesztő játékkal.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Csoportszobák aljzatának javítása, linóleumcserék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Gyermekasztalok cseréje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Lambéria csere az öltözőben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A csoportszobák műanyag ablakainak beépítése</a:t>
                      </a:r>
                      <a:endParaRPr lang="hu-HU" sz="12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accent1"/>
                          </a:solidFill>
                          <a:effectLst/>
                        </a:rPr>
                        <a:t>Tornaszoba kialakítása</a:t>
                      </a:r>
                      <a:endParaRPr lang="hu-HU" sz="1200" b="1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444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Tanárasszisztensek pályázatának benyújtása az angol oktatásra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Portugál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Török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Laptop beszerzése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Projektor beszerzése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accent1"/>
                          </a:solidFill>
                          <a:effectLst/>
                        </a:rPr>
                        <a:t>Óvodai körzeti újság elkészítése.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Laptop beszerzése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accent1"/>
                          </a:solidFill>
                          <a:effectLst/>
                        </a:rPr>
                        <a:t>Tanárasszisztensek pályázatának benyújtása az angol oktatásra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Laptop beszerzése</a:t>
                      </a:r>
                      <a:endParaRPr lang="hu-HU" sz="12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b="1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accent1"/>
                          </a:solidFill>
                          <a:effectLst/>
                        </a:rPr>
                        <a:t>Óvodai körzeti újság elkészítése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Laptop beszerzése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Laptop beszerzése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Fejlesztési feladatok - hosszú távú-tervezett - megvalósult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810292"/>
              </p:ext>
            </p:extLst>
          </p:nvPr>
        </p:nvGraphicFramePr>
        <p:xfrm>
          <a:off x="2941003" y="2293737"/>
          <a:ext cx="8215529" cy="38967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42749"/>
                <a:gridCol w="1725608"/>
                <a:gridCol w="1559890"/>
                <a:gridCol w="1643641"/>
                <a:gridCol w="1643641"/>
              </a:tblGrid>
              <a:tr h="88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chemeClr val="bg1"/>
                          </a:solidFill>
                          <a:effectLst/>
                        </a:rPr>
                        <a:t>Ney</a:t>
                      </a:r>
                      <a:r>
                        <a:rPr lang="hu-HU" sz="1200" b="1" dirty="0">
                          <a:solidFill>
                            <a:schemeClr val="bg1"/>
                          </a:solidFill>
                          <a:effectLst/>
                        </a:rPr>
                        <a:t> Ferenc Óvoda</a:t>
                      </a:r>
                      <a:endParaRPr lang="hu-H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bg1"/>
                          </a:solidFill>
                          <a:effectLst/>
                        </a:rPr>
                        <a:t>Epreskert utcai Tagóvoda</a:t>
                      </a:r>
                      <a:endParaRPr lang="hu-H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chemeClr val="bg1"/>
                          </a:solidFill>
                          <a:effectLst/>
                        </a:rPr>
                        <a:t>Farkasvölgyi</a:t>
                      </a:r>
                      <a:r>
                        <a:rPr lang="hu-HU" sz="1200" b="1" dirty="0">
                          <a:solidFill>
                            <a:schemeClr val="bg1"/>
                          </a:solidFill>
                          <a:effectLst/>
                        </a:rPr>
                        <a:t> Tagóvoda</a:t>
                      </a:r>
                      <a:endParaRPr lang="hu-H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bg1"/>
                          </a:solidFill>
                          <a:effectLst/>
                        </a:rPr>
                        <a:t>Gyermekkert Tagóvoda</a:t>
                      </a:r>
                      <a:endParaRPr lang="hu-H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bg1"/>
                          </a:solidFill>
                          <a:effectLst/>
                        </a:rPr>
                        <a:t>Zöld Liget Tagóvoda</a:t>
                      </a:r>
                      <a:endParaRPr lang="hu-H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3016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</a:rPr>
                        <a:t>Tornaszoba </a:t>
                      </a: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kialakítása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Műfüves pálya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néphagyományőrzés-sel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foglakozó óvodai szakmai munkáról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könyvkiadás. 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A jó gyakorlat publikálása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Udvari játékok karbantartása,</a:t>
                      </a:r>
                      <a:r>
                        <a:rPr lang="hu-HU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bővítése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Nyílászárók cseréje az alsó szinten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Belső játszó udvar teljes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rekonstrukciója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Fedett szín felújítása, tető csere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Épület egy</a:t>
                      </a:r>
                      <a:r>
                        <a:rPr lang="hu-HU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részén tetőcsere, előtető javítás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Csapadék víz elvezetése az udvaron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Fejlesztő szoba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kialakítása.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Nyílászárók</a:t>
                      </a:r>
                      <a:r>
                        <a:rPr lang="hu-HU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cseréje, udvari játékok bővítése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Főzőkonyhán gépek beszerzése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</a:rPr>
                        <a:t>Főzőkonyhák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</a:rPr>
                        <a:t>korszerűsítése</a:t>
                      </a:r>
                      <a:r>
                        <a:rPr lang="hu-HU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anose="02020603050405020304" pitchFamily="18" charset="0"/>
                        </a:rPr>
                        <a:t>Gépek beszerzése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Új óvoda építésének tervei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3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3675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Szervezet fejlesztés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800665"/>
            <a:ext cx="8915400" cy="4110557"/>
          </a:xfrm>
        </p:spPr>
        <p:txBody>
          <a:bodyPr>
            <a:normAutofit/>
          </a:bodyPr>
          <a:lstStyle/>
          <a:p>
            <a:pPr lvl="0"/>
            <a:r>
              <a:rPr lang="hu-HU" b="1" dirty="0" smtClean="0"/>
              <a:t>Az emberi erőforrások értékének hangsúlyozásával a csapatmunka fontossága, a jó óvodai légkör biztosítása. </a:t>
            </a:r>
            <a:r>
              <a:rPr lang="hu-HU" b="1" dirty="0" smtClean="0">
                <a:solidFill>
                  <a:schemeClr val="accent1"/>
                </a:solidFill>
              </a:rPr>
              <a:t>Tudatosságra épít</a:t>
            </a:r>
            <a:r>
              <a:rPr lang="hu-HU" b="1" dirty="0" smtClean="0"/>
              <a:t> </a:t>
            </a:r>
          </a:p>
          <a:p>
            <a:pPr lvl="0"/>
            <a:r>
              <a:rPr lang="hu-HU" b="1" dirty="0" smtClean="0"/>
              <a:t>A szakmai vezetővel történő napi folyamatos egyeztetés során az óvodák munkájának összehangolása </a:t>
            </a:r>
            <a:r>
              <a:rPr lang="hu-HU" b="1" dirty="0" smtClean="0">
                <a:solidFill>
                  <a:schemeClr val="accent1"/>
                </a:solidFill>
              </a:rPr>
              <a:t>Fejleszthető pontok megtalálása</a:t>
            </a:r>
          </a:p>
          <a:p>
            <a:pPr lvl="0"/>
            <a:r>
              <a:rPr lang="hu-HU" b="1" dirty="0" smtClean="0"/>
              <a:t> Azonos vezetői szemlélet kiépítése a vezetők között </a:t>
            </a:r>
            <a:r>
              <a:rPr lang="hu-HU" b="1" dirty="0" smtClean="0">
                <a:solidFill>
                  <a:schemeClr val="accent1"/>
                </a:solidFill>
              </a:rPr>
              <a:t>!!!!!!!!!!!!!!!!!!!!!!</a:t>
            </a:r>
            <a:endParaRPr lang="hu-HU" b="1" dirty="0" smtClean="0"/>
          </a:p>
          <a:p>
            <a:pPr lvl="0"/>
            <a:r>
              <a:rPr lang="hu-HU" b="1" dirty="0" smtClean="0"/>
              <a:t>Pedagógusok, technikai dolgozók között a szervezet fejlesztése érdekében jó együttműködés megteremtése </a:t>
            </a:r>
            <a:r>
              <a:rPr lang="hu-HU" b="1" dirty="0" smtClean="0">
                <a:solidFill>
                  <a:schemeClr val="accent1"/>
                </a:solidFill>
              </a:rPr>
              <a:t>TEAM munka - egymásrautaltság </a:t>
            </a:r>
          </a:p>
          <a:p>
            <a:pPr lvl="0"/>
            <a:r>
              <a:rPr lang="hu-HU" b="1" dirty="0" smtClean="0"/>
              <a:t>Hatékony kommunikáció a tagóvodák között </a:t>
            </a:r>
            <a:r>
              <a:rPr lang="hu-HU" b="1" dirty="0" smtClean="0">
                <a:solidFill>
                  <a:schemeClr val="accent1"/>
                </a:solidFill>
              </a:rPr>
              <a:t>Naprakészség - Gyorsaság</a:t>
            </a:r>
            <a:endParaRPr lang="hu-HU" b="1" dirty="0" smtClean="0"/>
          </a:p>
          <a:p>
            <a:pPr lvl="0"/>
            <a:r>
              <a:rPr lang="hu-HU" b="1" dirty="0" smtClean="0"/>
              <a:t>Egymástól való tanulás lehetőségének biztosítása </a:t>
            </a:r>
            <a:r>
              <a:rPr lang="hu-HU" b="1" dirty="0" smtClean="0">
                <a:solidFill>
                  <a:schemeClr val="accent1"/>
                </a:solidFill>
              </a:rPr>
              <a:t>Kollaboráció előkészítése</a:t>
            </a:r>
          </a:p>
          <a:p>
            <a:pPr lvl="0"/>
            <a:r>
              <a:rPr lang="hu-HU" b="1" dirty="0" smtClean="0"/>
              <a:t>Az adminisztratív munkát végző dolgozó munkájában elvárás a bizalmi, kiszámítható, és pontos munkavégzés. </a:t>
            </a:r>
            <a:r>
              <a:rPr lang="hu-HU" b="1" dirty="0" smtClean="0">
                <a:solidFill>
                  <a:schemeClr val="accent1"/>
                </a:solidFill>
              </a:rPr>
              <a:t>Biztonság- Jövőkép</a:t>
            </a:r>
            <a:endParaRPr lang="hu-H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Intézmény kapcsolatrendszere</a:t>
            </a:r>
            <a:br>
              <a:rPr lang="hu-HU" b="1" dirty="0" smtClean="0">
                <a:solidFill>
                  <a:schemeClr val="accent1"/>
                </a:solidFill>
              </a:rPr>
            </a:br>
            <a:r>
              <a:rPr lang="hu-HU" b="1" dirty="0" smtClean="0">
                <a:solidFill>
                  <a:schemeClr val="accent1"/>
                </a:solidFill>
              </a:rPr>
              <a:t>Belső kapcsolatok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Munkatársi kapcsolatok minősége?</a:t>
            </a:r>
          </a:p>
          <a:p>
            <a:r>
              <a:rPr lang="hu-HU" b="1" dirty="0" smtClean="0"/>
              <a:t>Cselekvéseink azt a hatást keltik-e, amelyet akartunk? Ha nem, miért nem? </a:t>
            </a:r>
          </a:p>
          <a:p>
            <a:r>
              <a:rPr lang="hu-HU" b="1" dirty="0" smtClean="0"/>
              <a:t>A beavatkozásaim a </a:t>
            </a:r>
            <a:r>
              <a:rPr lang="hu-HU" b="1" dirty="0"/>
              <a:t>megfelelő időben történnek-e</a:t>
            </a:r>
            <a:r>
              <a:rPr lang="hu-HU" b="1" dirty="0" smtClean="0"/>
              <a:t>?</a:t>
            </a:r>
          </a:p>
          <a:p>
            <a:r>
              <a:rPr lang="hu-HU" b="1" dirty="0" smtClean="0"/>
              <a:t>A dolgozók magukénak érzik-e a programot, azaz bevonódnak-e? </a:t>
            </a:r>
          </a:p>
          <a:p>
            <a:r>
              <a:rPr lang="hu-HU" b="1" dirty="0" smtClean="0"/>
              <a:t>Hogyan hatnak erőfeszítéseink a rendszer egészére? Előre sejtettük-e ezeket? Ha igen, mit kezdünk velük?</a:t>
            </a:r>
          </a:p>
          <a:p>
            <a:r>
              <a:rPr lang="hu-HU" b="1" dirty="0" smtClean="0"/>
              <a:t>Meg kell-e változtatnunk? Hatásosan oldjuk-e meg a problémákat? Világosan látják-e a céljaimat?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108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27" y="914400"/>
            <a:ext cx="8201891" cy="468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1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49949" y="539262"/>
            <a:ext cx="8393926" cy="28956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accent1"/>
                </a:solidFill>
              </a:rPr>
              <a:t>„ Egymásra találás a kezdet, </a:t>
            </a:r>
            <a:r>
              <a:rPr lang="hu-HU" dirty="0" smtClean="0">
                <a:solidFill>
                  <a:schemeClr val="accent1"/>
                </a:solidFill>
              </a:rPr>
              <a:t>az </a:t>
            </a:r>
            <a:r>
              <a:rPr lang="hu-HU" dirty="0">
                <a:solidFill>
                  <a:schemeClr val="accent1"/>
                </a:solidFill>
              </a:rPr>
              <a:t>együtt maradás már haladás, </a:t>
            </a:r>
            <a:r>
              <a:rPr lang="hu-HU" dirty="0" smtClean="0">
                <a:solidFill>
                  <a:schemeClr val="accent1"/>
                </a:solidFill>
              </a:rPr>
              <a:t>együtt </a:t>
            </a:r>
            <a:r>
              <a:rPr lang="hu-HU" dirty="0">
                <a:solidFill>
                  <a:schemeClr val="accent1"/>
                </a:solidFill>
              </a:rPr>
              <a:t>dolgozni siker” </a:t>
            </a:r>
            <a:br>
              <a:rPr lang="hu-HU" dirty="0">
                <a:solidFill>
                  <a:schemeClr val="accent1"/>
                </a:solidFill>
              </a:rPr>
            </a:b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/ Henry Ford /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Idézet a vezetői pályázatból- 2012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95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Óvodapedagógus képzés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89649"/>
            <a:ext cx="8915400" cy="43215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    </a:t>
            </a:r>
          </a:p>
          <a:p>
            <a:pPr algn="ctr">
              <a:buNone/>
            </a:pPr>
            <a:r>
              <a:rPr lang="hu-HU" sz="3200" b="1" dirty="0" smtClean="0"/>
              <a:t>Mentorpedagógusok képzése </a:t>
            </a:r>
          </a:p>
          <a:p>
            <a:pPr algn="ctr">
              <a:buNone/>
            </a:pPr>
            <a:r>
              <a:rPr lang="hu-HU" sz="3200" b="1" dirty="0" smtClean="0"/>
              <a:t>Mentorpedagógusok munkája</a:t>
            </a:r>
          </a:p>
          <a:p>
            <a:pPr algn="ctr">
              <a:buNone/>
            </a:pPr>
            <a:endParaRPr lang="hu-HU" sz="3200" b="1" dirty="0" smtClean="0"/>
          </a:p>
          <a:p>
            <a:pPr algn="ctr">
              <a:buNone/>
            </a:pPr>
            <a:r>
              <a:rPr lang="hu-HU" sz="3200" b="1" dirty="0" smtClean="0"/>
              <a:t>Hallgatók gyakorlati képzése</a:t>
            </a:r>
          </a:p>
          <a:p>
            <a:pPr algn="ctr">
              <a:buNone/>
            </a:pPr>
            <a:r>
              <a:rPr lang="hu-HU" sz="3200" b="1" dirty="0" smtClean="0"/>
              <a:t>Hallgatók  szakmai vizsgája</a:t>
            </a:r>
          </a:p>
          <a:p>
            <a:pPr algn="ctr">
              <a:buNone/>
            </a:pPr>
            <a:endParaRPr lang="hu-HU" sz="3200" b="1" dirty="0" smtClean="0"/>
          </a:p>
          <a:p>
            <a:pPr algn="ctr">
              <a:buNone/>
            </a:pPr>
            <a:r>
              <a:rPr lang="hu-HU" sz="3200" b="1" dirty="0" smtClean="0"/>
              <a:t>Saját dolgozók támogatása az óvóképzésben</a:t>
            </a:r>
          </a:p>
          <a:p>
            <a:pPr algn="ctr">
              <a:buNone/>
            </a:pPr>
            <a:r>
              <a:rPr lang="hu-HU" sz="3200" b="1" dirty="0" smtClean="0"/>
              <a:t>Kiválasztás folyamata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Közös programjaink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35369"/>
            <a:ext cx="8915400" cy="4275853"/>
          </a:xfrm>
        </p:spPr>
        <p:txBody>
          <a:bodyPr>
            <a:normAutofit fontScale="92500" lnSpcReduction="10000"/>
          </a:bodyPr>
          <a:lstStyle/>
          <a:p>
            <a:r>
              <a:rPr lang="hu-HU" sz="3200" b="1" dirty="0" smtClean="0"/>
              <a:t>Óvodai rendezvények minden telephelyen</a:t>
            </a:r>
          </a:p>
          <a:p>
            <a:r>
              <a:rPr lang="hu-HU" sz="3200" b="1" dirty="0" smtClean="0"/>
              <a:t>Megbeszélések</a:t>
            </a:r>
          </a:p>
          <a:p>
            <a:r>
              <a:rPr lang="hu-HU" sz="3200" b="1" dirty="0" smtClean="0"/>
              <a:t>Team munka</a:t>
            </a:r>
          </a:p>
          <a:p>
            <a:r>
              <a:rPr lang="hu-HU" sz="3200" b="1" dirty="0" smtClean="0"/>
              <a:t>Rendezvények óvodán kívül</a:t>
            </a:r>
          </a:p>
          <a:p>
            <a:r>
              <a:rPr lang="hu-HU" sz="3200" b="1" dirty="0" smtClean="0"/>
              <a:t>Vezetői találkozók</a:t>
            </a:r>
          </a:p>
          <a:p>
            <a:r>
              <a:rPr lang="hu-HU" sz="3200" b="1" dirty="0" smtClean="0"/>
              <a:t>Értekezletek</a:t>
            </a:r>
          </a:p>
          <a:p>
            <a:r>
              <a:rPr lang="hu-HU" sz="3200" b="1" dirty="0" smtClean="0"/>
              <a:t>Előadások</a:t>
            </a:r>
          </a:p>
          <a:p>
            <a:r>
              <a:rPr lang="hu-HU" sz="3200" b="1" dirty="0" smtClean="0"/>
              <a:t>Ünnepségeink, kirándulások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Óvoda menedzselése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45920"/>
            <a:ext cx="8915400" cy="4265302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>
                <a:solidFill>
                  <a:schemeClr val="accent1"/>
                </a:solidFill>
              </a:rPr>
              <a:t>„Gondolkodj bátran, ne félj attól, hogy hibákat követsz el! Tartsd nyitva a szemed, az apró részleteket is vedd észre, és legyél mindenben mértéktartó, céljaidat kivéve.” /Szentgyörgyi Albert</a:t>
            </a:r>
            <a:r>
              <a:rPr lang="hu-HU" b="1" dirty="0" smtClean="0">
                <a:solidFill>
                  <a:schemeClr val="accent1"/>
                </a:solidFill>
              </a:rPr>
              <a:t>/</a:t>
            </a:r>
          </a:p>
          <a:p>
            <a:endParaRPr lang="hu-HU" b="1" dirty="0" smtClean="0"/>
          </a:p>
          <a:p>
            <a:pPr>
              <a:buNone/>
            </a:pPr>
            <a:r>
              <a:rPr lang="hu-HU" sz="3200" b="1" dirty="0" smtClean="0"/>
              <a:t>Kapcsolataink:</a:t>
            </a:r>
          </a:p>
          <a:p>
            <a:pPr>
              <a:buNone/>
            </a:pPr>
            <a:r>
              <a:rPr lang="hu-HU" sz="3200" b="1" dirty="0" smtClean="0"/>
              <a:t>Kiemelt: </a:t>
            </a:r>
            <a:r>
              <a:rPr lang="hu-HU" sz="3200" b="1" dirty="0" smtClean="0">
                <a:solidFill>
                  <a:schemeClr val="accent1"/>
                </a:solidFill>
              </a:rPr>
              <a:t>– Szülők – Fenntartó –Eszterházy Egyetem - EKVI- Civil szervezetek</a:t>
            </a:r>
          </a:p>
          <a:p>
            <a:pPr>
              <a:buNone/>
            </a:pPr>
            <a:r>
              <a:rPr lang="hu-HU" sz="3200" b="1" dirty="0" smtClean="0"/>
              <a:t>Média </a:t>
            </a:r>
          </a:p>
          <a:p>
            <a:pPr>
              <a:buNone/>
            </a:pPr>
            <a:r>
              <a:rPr lang="hu-HU" sz="3200" b="1" dirty="0" smtClean="0"/>
              <a:t>Kulturális intézmények</a:t>
            </a:r>
          </a:p>
          <a:p>
            <a:pPr>
              <a:buNone/>
            </a:pPr>
            <a:r>
              <a:rPr lang="hu-HU" sz="3200" b="1" dirty="0" smtClean="0"/>
              <a:t>Nemzetközi kapcsolatok</a:t>
            </a:r>
          </a:p>
          <a:p>
            <a:pPr>
              <a:buFontTx/>
              <a:buChar char="-"/>
            </a:pPr>
            <a:endParaRPr lang="hu-HU" b="1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69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Nemzetközi kapcsolatok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856935"/>
            <a:ext cx="8915400" cy="405428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r>
              <a:rPr lang="hu-HU" sz="3200" b="1" dirty="0" smtClean="0"/>
              <a:t>Intézményi kultúra</a:t>
            </a:r>
          </a:p>
          <a:p>
            <a:pPr>
              <a:buNone/>
            </a:pPr>
            <a:endParaRPr lang="hu-HU" sz="3200" b="1" dirty="0" smtClean="0"/>
          </a:p>
          <a:p>
            <a:pPr>
              <a:buNone/>
            </a:pPr>
            <a:r>
              <a:rPr lang="hu-HU" sz="3200" b="1" dirty="0" smtClean="0"/>
              <a:t>Előzmények nemzetközi kapcsolatokban</a:t>
            </a:r>
          </a:p>
          <a:p>
            <a:pPr>
              <a:buNone/>
            </a:pPr>
            <a:endParaRPr lang="hu-HU" sz="3200" b="1" dirty="0" smtClean="0"/>
          </a:p>
          <a:p>
            <a:pPr>
              <a:buNone/>
            </a:pPr>
            <a:r>
              <a:rPr lang="hu-HU" sz="3200" b="1" dirty="0" smtClean="0"/>
              <a:t> </a:t>
            </a:r>
            <a:r>
              <a:rPr lang="hu-HU" sz="3200" b="1" dirty="0" err="1" smtClean="0"/>
              <a:t>eTwinning</a:t>
            </a:r>
            <a:r>
              <a:rPr lang="hu-HU" sz="3200" b="1" dirty="0" smtClean="0"/>
              <a:t> 2014-től Erasmus+ program részeként működik</a:t>
            </a:r>
            <a:endParaRPr lang="hu-HU" sz="3200" b="1" dirty="0"/>
          </a:p>
        </p:txBody>
      </p:sp>
      <p:sp>
        <p:nvSpPr>
          <p:cNvPr id="4" name="Lefelé nyíl 3"/>
          <p:cNvSpPr/>
          <p:nvPr/>
        </p:nvSpPr>
        <p:spPr>
          <a:xfrm>
            <a:off x="5345724" y="2461846"/>
            <a:ext cx="484632" cy="633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7005711" y="3742005"/>
            <a:ext cx="484632" cy="675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2278965" y="3784209"/>
            <a:ext cx="1969477" cy="1153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2009</a:t>
            </a:r>
          </a:p>
          <a:p>
            <a:pPr algn="ctr"/>
            <a:r>
              <a:rPr lang="hu-HU" b="1" dirty="0" smtClean="0"/>
              <a:t>2010 Comenius  </a:t>
            </a:r>
            <a:endParaRPr lang="hu-HU" b="1" dirty="0"/>
          </a:p>
        </p:txBody>
      </p:sp>
      <p:sp>
        <p:nvSpPr>
          <p:cNvPr id="4" name="Lekerekített téglalap 3"/>
          <p:cNvSpPr/>
          <p:nvPr/>
        </p:nvSpPr>
        <p:spPr>
          <a:xfrm>
            <a:off x="3981157" y="1153552"/>
            <a:ext cx="2307101" cy="1674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2011 partnerek fogadása </a:t>
            </a:r>
            <a:endParaRPr lang="hu-HU" b="1" dirty="0"/>
          </a:p>
        </p:txBody>
      </p:sp>
      <p:sp>
        <p:nvSpPr>
          <p:cNvPr id="5" name="Lekerekített téglalap 4"/>
          <p:cNvSpPr/>
          <p:nvPr/>
        </p:nvSpPr>
        <p:spPr>
          <a:xfrm>
            <a:off x="7484012" y="1237957"/>
            <a:ext cx="2926080" cy="1659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2015 Erasmus +</a:t>
            </a:r>
            <a:endParaRPr lang="hu-HU" b="1" dirty="0"/>
          </a:p>
        </p:txBody>
      </p:sp>
      <p:sp>
        <p:nvSpPr>
          <p:cNvPr id="6" name="Ellipszis 5"/>
          <p:cNvSpPr/>
          <p:nvPr/>
        </p:nvSpPr>
        <p:spPr>
          <a:xfrm>
            <a:off x="9200271" y="3896751"/>
            <a:ext cx="2250831" cy="1575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2017 partnerek fogadása</a:t>
            </a:r>
            <a:endParaRPr lang="hu-HU" b="1" dirty="0"/>
          </a:p>
        </p:txBody>
      </p:sp>
      <p:cxnSp>
        <p:nvCxnSpPr>
          <p:cNvPr id="8" name="Egyenes összekötő nyíllal 7"/>
          <p:cNvCxnSpPr/>
          <p:nvPr/>
        </p:nvCxnSpPr>
        <p:spPr>
          <a:xfrm flipV="1">
            <a:off x="3756074" y="3137095"/>
            <a:ext cx="858129" cy="661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6457071" y="2377440"/>
            <a:ext cx="815926" cy="1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9144000" y="3066757"/>
            <a:ext cx="717452" cy="801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4740812" y="3953022"/>
            <a:ext cx="488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accent1"/>
                </a:solidFill>
              </a:rPr>
              <a:t>Múlt – Jelen - Jövő</a:t>
            </a:r>
            <a:endParaRPr lang="hu-HU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Intézményi kompetenciák alakulása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2231" y="703385"/>
            <a:ext cx="9482381" cy="6154615"/>
          </a:xfrm>
        </p:spPr>
        <p:txBody>
          <a:bodyPr>
            <a:noAutofit/>
          </a:bodyPr>
          <a:lstStyle/>
          <a:p>
            <a:pPr>
              <a:buNone/>
            </a:pPr>
            <a:endParaRPr lang="hu-HU" sz="2800" dirty="0" smtClean="0"/>
          </a:p>
          <a:p>
            <a:pPr algn="ctr">
              <a:buNone/>
            </a:pPr>
            <a:r>
              <a:rPr lang="hu-HU" sz="2800" b="1" dirty="0" smtClean="0"/>
              <a:t>Kezdeményezőkészség</a:t>
            </a:r>
          </a:p>
          <a:p>
            <a:pPr algn="ctr">
              <a:buNone/>
            </a:pPr>
            <a:r>
              <a:rPr lang="hu-HU" sz="2800" b="1" dirty="0" smtClean="0"/>
              <a:t>Szervezőkészség</a:t>
            </a:r>
            <a:endParaRPr lang="hu-HU" sz="2800" b="1" dirty="0" smtClean="0"/>
          </a:p>
          <a:p>
            <a:pPr algn="ctr">
              <a:buNone/>
            </a:pPr>
            <a:r>
              <a:rPr lang="hu-HU" sz="2800" b="1" dirty="0" smtClean="0"/>
              <a:t> Problémamegoldás </a:t>
            </a:r>
          </a:p>
          <a:p>
            <a:pPr algn="ctr">
              <a:buNone/>
            </a:pPr>
            <a:r>
              <a:rPr lang="hu-HU" sz="2800" b="1" dirty="0" smtClean="0"/>
              <a:t>Együttműködés </a:t>
            </a:r>
          </a:p>
          <a:p>
            <a:pPr algn="ctr">
              <a:buNone/>
            </a:pPr>
            <a:r>
              <a:rPr lang="hu-HU" sz="2800" b="1" dirty="0" smtClean="0"/>
              <a:t>Kommunikáció </a:t>
            </a:r>
          </a:p>
          <a:p>
            <a:pPr algn="ctr">
              <a:buNone/>
            </a:pPr>
            <a:r>
              <a:rPr lang="hu-HU" sz="2800" b="1" dirty="0" smtClean="0"/>
              <a:t>Bevonás </a:t>
            </a:r>
            <a:endParaRPr lang="hu-HU" sz="2800" b="1" dirty="0" smtClean="0"/>
          </a:p>
          <a:p>
            <a:pPr algn="ctr">
              <a:buNone/>
            </a:pPr>
            <a:r>
              <a:rPr lang="hu-HU" sz="2800" b="1" dirty="0"/>
              <a:t>Nyitottság</a:t>
            </a:r>
          </a:p>
          <a:p>
            <a:pPr algn="ctr">
              <a:buNone/>
            </a:pPr>
            <a:r>
              <a:rPr lang="hu-HU" sz="2800" b="1" dirty="0" smtClean="0"/>
              <a:t>Értékek </a:t>
            </a:r>
            <a:r>
              <a:rPr lang="hu-HU" sz="2800" b="1" dirty="0" smtClean="0"/>
              <a:t>tudatosítása</a:t>
            </a:r>
          </a:p>
          <a:p>
            <a:pPr algn="ctr">
              <a:buNone/>
            </a:pPr>
            <a:r>
              <a:rPr lang="hu-HU" sz="2800" b="1" dirty="0" smtClean="0"/>
              <a:t>  Új értékek megjelenése</a:t>
            </a:r>
            <a:endParaRPr lang="hu-HU" sz="2800" b="1" dirty="0"/>
          </a:p>
        </p:txBody>
      </p:sp>
      <p:sp>
        <p:nvSpPr>
          <p:cNvPr id="7" name="Szalagnyíl jobbra 6"/>
          <p:cNvSpPr/>
          <p:nvPr/>
        </p:nvSpPr>
        <p:spPr>
          <a:xfrm>
            <a:off x="931985" y="1547446"/>
            <a:ext cx="3833445" cy="5310554"/>
          </a:xfrm>
          <a:prstGeom prst="curvedRightArrow">
            <a:avLst>
              <a:gd name="adj1" fmla="val 25000"/>
              <a:gd name="adj2" fmla="val 50000"/>
              <a:gd name="adj3" fmla="val 28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  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Vezetői hitvallásom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i="1" dirty="0"/>
              <a:t>„ A szeretet cselekvő törődés, fejlesztés annak életével, akit, vagy amit szeretünk.”</a:t>
            </a:r>
          </a:p>
          <a:p>
            <a:pPr marL="0" indent="0" algn="ctr">
              <a:buNone/>
            </a:pPr>
            <a:r>
              <a:rPr lang="hu-HU" b="1" i="1" dirty="0"/>
              <a:t> / Erich </a:t>
            </a:r>
            <a:r>
              <a:rPr lang="hu-HU" b="1" i="1" dirty="0" err="1"/>
              <a:t>Fromm</a:t>
            </a:r>
            <a:r>
              <a:rPr lang="hu-HU" b="1" i="1" dirty="0"/>
              <a:t> /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/>
                </a:solidFill>
              </a:rPr>
              <a:t> </a:t>
            </a:r>
            <a:endParaRPr lang="hu-HU" dirty="0" smtClean="0">
              <a:solidFill>
                <a:schemeClr val="accent1"/>
              </a:solidFill>
            </a:endParaRPr>
          </a:p>
          <a:p>
            <a:endParaRPr lang="hu-HU" dirty="0"/>
          </a:p>
          <a:p>
            <a:pPr marL="0" indent="0" algn="ctr">
              <a:buNone/>
            </a:pPr>
            <a:r>
              <a:rPr lang="hu-HU" sz="3200" b="1" dirty="0">
                <a:solidFill>
                  <a:schemeClr val="accent1">
                    <a:lumMod val="75000"/>
                  </a:schemeClr>
                </a:solidFill>
              </a:rPr>
              <a:t>GYERMEKEK ÉRDEKE MINDENEK FELETT</a:t>
            </a:r>
          </a:p>
        </p:txBody>
      </p:sp>
    </p:spTree>
    <p:extLst>
      <p:ext uri="{BB962C8B-B14F-4D97-AF65-F5344CB8AC3E}">
        <p14:creationId xmlns:p14="http://schemas.microsoft.com/office/powerpoint/2010/main" val="5083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Nevelési elveim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75582"/>
            <a:ext cx="8915400" cy="4335640"/>
          </a:xfrm>
        </p:spPr>
        <p:txBody>
          <a:bodyPr>
            <a:normAutofit fontScale="70000" lnSpcReduction="20000"/>
          </a:bodyPr>
          <a:lstStyle/>
          <a:p>
            <a:r>
              <a:rPr lang="hu-HU" sz="3200" b="1" dirty="0"/>
              <a:t>Örömmel jöjjön óvodába, jól érezze magát minden intézményben.</a:t>
            </a:r>
          </a:p>
          <a:p>
            <a:r>
              <a:rPr lang="hu-HU" sz="3200" b="1" dirty="0"/>
              <a:t>Boldog gyermekkor biztosítása, melyben életkori sajátosságainak megfelelő </a:t>
            </a:r>
            <a:r>
              <a:rPr lang="hu-HU" sz="3200" b="1" dirty="0" smtClean="0"/>
              <a:t>tevékenységekben vegyen részt és </a:t>
            </a:r>
            <a:r>
              <a:rPr lang="hu-HU" sz="3200" b="1" dirty="0"/>
              <a:t>éljen át sikereket.</a:t>
            </a:r>
          </a:p>
          <a:p>
            <a:r>
              <a:rPr lang="hu-HU" sz="3200" b="1" dirty="0"/>
              <a:t>Partnerközpontú nevelés támogatása, melyben a gyermek képviselje a legnagyobb értéket, hiszen minden szülőnek legdrágább kincse a </a:t>
            </a:r>
            <a:r>
              <a:rPr lang="hu-HU" sz="3200" b="1" dirty="0" smtClean="0"/>
              <a:t>gyermeke</a:t>
            </a:r>
          </a:p>
          <a:p>
            <a:r>
              <a:rPr lang="hu-HU" sz="3200" b="1" dirty="0"/>
              <a:t>A játék, nevelő hatásának erősítése, melyben minden gyermek képességeinek sokoldalú kibontakoztatására nyílik lehetőség.</a:t>
            </a:r>
          </a:p>
          <a:p>
            <a:r>
              <a:rPr lang="hu-HU" sz="3200" b="1" dirty="0" smtClean="0"/>
              <a:t>Támogató</a:t>
            </a:r>
            <a:r>
              <a:rPr lang="hu-HU" sz="3200" b="1" dirty="0"/>
              <a:t>, elfogadó, az újra nyitott pedagógusokkal tudjuk megvalósítani a személyiségfejlesztést.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77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Humán erőforrás gazdálkodás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3200" b="1" dirty="0" smtClean="0">
                <a:solidFill>
                  <a:schemeClr val="accent1"/>
                </a:solidFill>
              </a:rPr>
              <a:t>Nem elég a megfelelő tárgyi környezet!</a:t>
            </a:r>
          </a:p>
          <a:p>
            <a:pPr>
              <a:buNone/>
            </a:pPr>
            <a:endParaRPr lang="hu-HU" sz="3200" dirty="0" smtClean="0">
              <a:solidFill>
                <a:schemeClr val="accent1"/>
              </a:solidFill>
            </a:endParaRPr>
          </a:p>
          <a:p>
            <a:r>
              <a:rPr lang="hu-HU" sz="3200" b="1" dirty="0" smtClean="0"/>
              <a:t>Pedagógusok, nevelést oktatást segítő közalkalmazottak szakmai felkészültsége</a:t>
            </a:r>
          </a:p>
          <a:p>
            <a:r>
              <a:rPr lang="hu-HU" sz="3200" b="1" dirty="0" smtClean="0"/>
              <a:t>Folyamatos szakmai fejlődés</a:t>
            </a:r>
          </a:p>
          <a:p>
            <a:r>
              <a:rPr lang="hu-HU" sz="3200" b="1" dirty="0" smtClean="0"/>
              <a:t>Tudásmegosztás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7851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Szakmai fejlődés 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89212" y="1856935"/>
            <a:ext cx="4313864" cy="4054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>
                <a:solidFill>
                  <a:schemeClr val="accent1"/>
                </a:solidFill>
              </a:rPr>
              <a:t>További szakvizsgák megszerzése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Közoktatás vezető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Mentorpedagógus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accent1"/>
                </a:solidFill>
              </a:rPr>
              <a:t>További  képesítések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tx1"/>
                </a:solidFill>
              </a:rPr>
              <a:t>Pedagógiai asszisztens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Élelmezésvezető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Dajka </a:t>
            </a:r>
          </a:p>
          <a:p>
            <a:pPr marL="0" indent="0">
              <a:buNone/>
            </a:pP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190747" y="1814732"/>
            <a:ext cx="4313864" cy="4089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>
                <a:solidFill>
                  <a:schemeClr val="accent1"/>
                </a:solidFill>
              </a:rPr>
              <a:t>Módszertani megújulás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IKT eszközök alkalmazása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tx1"/>
                </a:solidFill>
              </a:rPr>
              <a:t>e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Twinning</a:t>
            </a:r>
            <a:endParaRPr lang="hu-H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Tehetséggondozás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Projekt alapú oktatás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Csoportnapló vezetés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Egyéni fejlesztési napló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Szakmai munka fejlődése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02191"/>
            <a:ext cx="8915400" cy="4209031"/>
          </a:xfrm>
        </p:spPr>
        <p:txBody>
          <a:bodyPr/>
          <a:lstStyle/>
          <a:p>
            <a:endParaRPr lang="hu-HU" dirty="0" smtClean="0"/>
          </a:p>
          <a:p>
            <a:r>
              <a:rPr lang="hu-HU" sz="2400" b="1" dirty="0" smtClean="0"/>
              <a:t>Munkaközösségek működése</a:t>
            </a:r>
          </a:p>
          <a:p>
            <a:r>
              <a:rPr lang="hu-HU" sz="2400" b="1" dirty="0" smtClean="0"/>
              <a:t>Szakmai anyagok kidolgozása</a:t>
            </a:r>
          </a:p>
          <a:p>
            <a:r>
              <a:rPr lang="hu-HU" sz="2400" b="1" dirty="0" smtClean="0"/>
              <a:t>Csoportnapló vezetés</a:t>
            </a:r>
          </a:p>
          <a:p>
            <a:r>
              <a:rPr lang="hu-HU" sz="2400" b="1" dirty="0" smtClean="0"/>
              <a:t>Tervező munka megújulása</a:t>
            </a:r>
          </a:p>
          <a:p>
            <a:r>
              <a:rPr lang="hu-HU" sz="2400" b="1" dirty="0" smtClean="0"/>
              <a:t>Egyéni fejlesztési napló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Pedagógus életpálya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800" b="1" dirty="0" smtClean="0"/>
              <a:t>Pedagógus I.                 </a:t>
            </a:r>
            <a:r>
              <a:rPr lang="hu-HU" sz="2800" b="1" dirty="0" smtClean="0"/>
              <a:t>27 </a:t>
            </a:r>
            <a:r>
              <a:rPr lang="hu-HU" sz="2800" b="1" dirty="0" smtClean="0"/>
              <a:t>fő</a:t>
            </a:r>
          </a:p>
          <a:p>
            <a:r>
              <a:rPr lang="hu-HU" sz="2800" b="1" dirty="0" smtClean="0"/>
              <a:t>Pedagógus II.                16 fő</a:t>
            </a:r>
          </a:p>
          <a:p>
            <a:r>
              <a:rPr lang="hu-HU" sz="2800" b="1" dirty="0" smtClean="0"/>
              <a:t>Mesterpedagógus       1 fő</a:t>
            </a:r>
            <a:endParaRPr lang="hu-HU" sz="2800" b="1" dirty="0"/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106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Intézmény gazdálkodás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59988"/>
            <a:ext cx="8915400" cy="4251234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Önállóan gazdálkodó gazdasági szervezet vagyunk!</a:t>
            </a:r>
            <a:endParaRPr lang="hu-HU" b="1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48383"/>
              </p:ext>
            </p:extLst>
          </p:nvPr>
        </p:nvGraphicFramePr>
        <p:xfrm>
          <a:off x="1674811" y="2308040"/>
          <a:ext cx="8761541" cy="3499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7009"/>
                <a:gridCol w="2105939"/>
                <a:gridCol w="2335237"/>
                <a:gridCol w="3163356"/>
              </a:tblGrid>
              <a:tr h="910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Év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Előirányzat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Személyi </a:t>
                      </a:r>
                      <a:r>
                        <a:rPr lang="hu-HU" sz="2000" dirty="0">
                          <a:effectLst/>
                        </a:rPr>
                        <a:t>kiadás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Dologi </a:t>
                      </a:r>
                      <a:r>
                        <a:rPr lang="hu-HU" sz="2000" dirty="0">
                          <a:effectLst/>
                        </a:rPr>
                        <a:t>- Működési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2012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302</a:t>
                      </a:r>
                      <a:r>
                        <a:rPr lang="hu-HU" sz="1100" b="1" dirty="0">
                          <a:effectLst/>
                        </a:rPr>
                        <a:t> 271 000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173</a:t>
                      </a:r>
                      <a:r>
                        <a:rPr lang="hu-HU" sz="1100" b="1" dirty="0">
                          <a:effectLst/>
                        </a:rPr>
                        <a:t> 642 000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128</a:t>
                      </a:r>
                      <a:r>
                        <a:rPr lang="hu-HU" sz="1100" b="1" dirty="0">
                          <a:effectLst/>
                        </a:rPr>
                        <a:t> 629 000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2013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322</a:t>
                      </a:r>
                      <a:r>
                        <a:rPr lang="hu-HU" sz="1100" b="1" dirty="0">
                          <a:effectLst/>
                        </a:rPr>
                        <a:t> 601 000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184</a:t>
                      </a:r>
                      <a:r>
                        <a:rPr lang="hu-HU" sz="1100" b="1" dirty="0">
                          <a:effectLst/>
                        </a:rPr>
                        <a:t> 966 000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137</a:t>
                      </a:r>
                      <a:r>
                        <a:rPr lang="hu-HU" sz="1100" b="1" dirty="0">
                          <a:effectLst/>
                        </a:rPr>
                        <a:t> 635 000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2014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381</a:t>
                      </a:r>
                      <a:r>
                        <a:rPr lang="hu-HU" sz="1100" b="1" dirty="0">
                          <a:effectLst/>
                        </a:rPr>
                        <a:t> 334 000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234</a:t>
                      </a:r>
                      <a:r>
                        <a:rPr lang="hu-HU" sz="1100" b="1" dirty="0">
                          <a:effectLst/>
                        </a:rPr>
                        <a:t> 249 000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147</a:t>
                      </a:r>
                      <a:r>
                        <a:rPr lang="hu-HU" sz="1100" b="1" dirty="0">
                          <a:effectLst/>
                        </a:rPr>
                        <a:t> 085 000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2015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399</a:t>
                      </a:r>
                      <a:r>
                        <a:rPr lang="hu-HU" sz="1100" b="1" dirty="0">
                          <a:effectLst/>
                        </a:rPr>
                        <a:t> 642 000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248</a:t>
                      </a:r>
                      <a:r>
                        <a:rPr lang="hu-HU" sz="1100" b="1" dirty="0">
                          <a:effectLst/>
                        </a:rPr>
                        <a:t> 848 000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150</a:t>
                      </a:r>
                      <a:r>
                        <a:rPr lang="hu-HU" sz="1100" b="1" dirty="0">
                          <a:effectLst/>
                        </a:rPr>
                        <a:t> 794 000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2016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413</a:t>
                      </a:r>
                      <a:r>
                        <a:rPr lang="hu-HU" sz="1100" b="1" dirty="0">
                          <a:effectLst/>
                        </a:rPr>
                        <a:t> 816 000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259</a:t>
                      </a:r>
                      <a:r>
                        <a:rPr lang="hu-HU" sz="1100" b="1" dirty="0">
                          <a:effectLst/>
                        </a:rPr>
                        <a:t> 459 000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154</a:t>
                      </a:r>
                      <a:r>
                        <a:rPr lang="hu-HU" sz="1100" b="1" dirty="0">
                          <a:effectLst/>
                        </a:rPr>
                        <a:t> 357 000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2017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423</a:t>
                      </a:r>
                      <a:r>
                        <a:rPr lang="hu-HU" sz="1100" b="1" dirty="0">
                          <a:effectLst/>
                        </a:rPr>
                        <a:t> 498 000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279</a:t>
                      </a:r>
                      <a:r>
                        <a:rPr lang="hu-HU" sz="1100" b="1" dirty="0">
                          <a:effectLst/>
                        </a:rPr>
                        <a:t> 327 000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144</a:t>
                      </a:r>
                      <a:r>
                        <a:rPr lang="hu-HU" sz="1100" b="1" dirty="0">
                          <a:effectLst/>
                        </a:rPr>
                        <a:t> 171 000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9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1596</TotalTime>
  <Words>955</Words>
  <Application>Microsoft Office PowerPoint</Application>
  <PresentationFormat>Szélesvásznú</PresentationFormat>
  <Paragraphs>315</Paragraphs>
  <Slides>25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Wingdings</vt:lpstr>
      <vt:lpstr>Wingdings 3</vt:lpstr>
      <vt:lpstr>Szálak</vt:lpstr>
      <vt:lpstr>Diagram</vt:lpstr>
      <vt:lpstr>Vezetői beszámoló</vt:lpstr>
      <vt:lpstr>„ Egymásra találás a kezdet, az együtt maradás már haladás, együtt dolgozni siker”  </vt:lpstr>
      <vt:lpstr>Vezetői hitvallásom</vt:lpstr>
      <vt:lpstr>Nevelési elveim</vt:lpstr>
      <vt:lpstr>Humán erőforrás gazdálkodás</vt:lpstr>
      <vt:lpstr>Szakmai fejlődés </vt:lpstr>
      <vt:lpstr>Szakmai munka fejlődése</vt:lpstr>
      <vt:lpstr>Pedagógus életpálya</vt:lpstr>
      <vt:lpstr>Intézmény gazdálkodás</vt:lpstr>
      <vt:lpstr>PowerPoint bemutató</vt:lpstr>
      <vt:lpstr>Intézményi dokumentumok</vt:lpstr>
      <vt:lpstr>Fejlesztési feladatok – rövid távú-                tervezett</vt:lpstr>
      <vt:lpstr>Fejlesztési feladatok – rövid távú-                megvalósult</vt:lpstr>
      <vt:lpstr>Fejlesztési feladatok- közép távú- tervezett</vt:lpstr>
      <vt:lpstr>Fejlesztési feladatok - közép távú- megvalósult</vt:lpstr>
      <vt:lpstr>Fejlesztési feladatok - hosszú távú-tervezett - megvalósult</vt:lpstr>
      <vt:lpstr>Szervezet fejlesztés</vt:lpstr>
      <vt:lpstr>Intézmény kapcsolatrendszere Belső kapcsolatok</vt:lpstr>
      <vt:lpstr>PowerPoint bemutató</vt:lpstr>
      <vt:lpstr>Óvodapedagógus képzés</vt:lpstr>
      <vt:lpstr>Közös programjaink</vt:lpstr>
      <vt:lpstr>Óvoda menedzselése</vt:lpstr>
      <vt:lpstr>Nemzetközi kapcsolatok</vt:lpstr>
      <vt:lpstr>PowerPoint bemutató</vt:lpstr>
      <vt:lpstr>Intézményi kompetenciák alakulása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Vezetői beszámoló</dc:title>
  <dc:creator>Ney-1</dc:creator>
  <cp:lastModifiedBy>Ney-1</cp:lastModifiedBy>
  <cp:revision>107</cp:revision>
  <dcterms:created xsi:type="dcterms:W3CDTF">2017-03-29T12:53:10Z</dcterms:created>
  <dcterms:modified xsi:type="dcterms:W3CDTF">2017-04-19T15:38:31Z</dcterms:modified>
</cp:coreProperties>
</file>